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7" r:id="rId5"/>
    <p:sldId id="269" r:id="rId6"/>
    <p:sldId id="259" r:id="rId7"/>
    <p:sldId id="260" r:id="rId8"/>
    <p:sldId id="261" r:id="rId9"/>
    <p:sldId id="267" r:id="rId10"/>
    <p:sldId id="268" r:id="rId11"/>
    <p:sldId id="262" r:id="rId12"/>
    <p:sldId id="263" r:id="rId13"/>
    <p:sldId id="265" r:id="rId14"/>
    <p:sldId id="264" r:id="rId15"/>
    <p:sldId id="266" r:id="rId1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B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58"/>
  </p:normalViewPr>
  <p:slideViewPr>
    <p:cSldViewPr snapToGrid="0">
      <p:cViewPr varScale="1">
        <p:scale>
          <a:sx n="42" d="100"/>
          <a:sy n="42" d="100"/>
        </p:scale>
        <p:origin x="8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83096003-DD24-F9C4-3079-BAE9D6920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224208"/>
            <a:ext cx="12192001" cy="708220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9A5ED2A-D2DD-B887-FE4A-32B1D941A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5177" y="1122363"/>
            <a:ext cx="7903924" cy="2387600"/>
          </a:xfrm>
        </p:spPr>
        <p:txBody>
          <a:bodyPr anchor="b"/>
          <a:lstStyle>
            <a:lvl1pPr algn="ctr">
              <a:defRPr sz="60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s-MX" dirty="0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5B5908D-6658-F1A5-B6D7-0E93969C4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5177" y="3689720"/>
            <a:ext cx="7903924" cy="1655762"/>
          </a:xfrm>
        </p:spPr>
        <p:txBody>
          <a:bodyPr anchor="t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 dirty="0"/>
              <a:t>Haz clic para editar el estilo de subtítulo del patrón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D1FCB6F-B2B1-C596-168D-B4C6BEC262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4"/>
          <a:stretch>
            <a:fillRect/>
          </a:stretch>
        </p:blipFill>
        <p:spPr bwMode="auto">
          <a:xfrm>
            <a:off x="97155" y="2278063"/>
            <a:ext cx="3230245" cy="9386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56003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Azul Lum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369B926-5789-889B-65F6-6B5C84417A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253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17D2688B-A0C4-8D7E-11CF-6A58630880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A833F6E-B5E1-D377-27B3-91AE79147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2573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F42FE0-8975-01C4-1043-B5E4A8903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7875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1B7322E-FCAD-AB79-8028-3D3704A69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75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2E17A53F-F03D-B57E-0BC7-3666033FFD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4"/>
          <a:stretch>
            <a:fillRect/>
          </a:stretch>
        </p:blipFill>
        <p:spPr bwMode="auto">
          <a:xfrm>
            <a:off x="9482455" y="12047"/>
            <a:ext cx="2633345" cy="7651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6692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E6B06524-A80A-04DD-DF12-1DE0F4FAD6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D989D9D-867F-E95E-66F4-F1B175C33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2446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FB24261-48BF-47B3-5032-E0D98DB0DE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7748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0572DB-2B18-3815-8EC9-EAE72AC67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448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8E891B7-BE99-4782-58F1-C7D29D75D0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4"/>
          <a:stretch>
            <a:fillRect/>
          </a:stretch>
        </p:blipFill>
        <p:spPr bwMode="auto">
          <a:xfrm>
            <a:off x="9482455" y="100947"/>
            <a:ext cx="2633345" cy="7651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72267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14C49268-5FB7-1009-442C-7B0F221F6C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D8BA63B-BAF3-5621-53CE-EDBEB4ED2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3955" y="52669"/>
            <a:ext cx="68453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MX" dirty="0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9A678-25C3-F111-6073-A50454A04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100"/>
            <a:ext cx="10515600" cy="5003169"/>
          </a:xfrm>
        </p:spPr>
        <p:txBody>
          <a:bodyPr/>
          <a:lstStyle/>
          <a:p>
            <a:pPr lvl="0"/>
            <a:r>
              <a:rPr lang="es-MX" dirty="0"/>
              <a:t>Haga clic para modificar los estilos de texto del patrón</a:t>
            </a:r>
          </a:p>
          <a:p>
            <a:pPr lvl="1"/>
            <a:r>
              <a:rPr lang="es-MX" dirty="0"/>
              <a:t>Segundo nivel</a:t>
            </a:r>
          </a:p>
          <a:p>
            <a:pPr lvl="2"/>
            <a:r>
              <a:rPr lang="es-MX" dirty="0"/>
              <a:t>Tercer nivel</a:t>
            </a:r>
          </a:p>
          <a:p>
            <a:pPr lvl="3"/>
            <a:r>
              <a:rPr lang="es-MX" dirty="0"/>
              <a:t>Cuarto nivel</a:t>
            </a:r>
          </a:p>
          <a:p>
            <a:pPr lvl="4"/>
            <a:r>
              <a:rPr lang="es-MX" dirty="0"/>
              <a:t>Quinto nivel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4169F99-479B-CE48-D44D-0CAE026694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4"/>
          <a:stretch>
            <a:fillRect/>
          </a:stretch>
        </p:blipFill>
        <p:spPr bwMode="auto">
          <a:xfrm>
            <a:off x="9418955" y="88247"/>
            <a:ext cx="2633345" cy="7651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1579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CD2EAFA6-9BB8-EE24-CC57-45C0788B1A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A5A9B30-0751-FC4B-50EC-C6C3A02FC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5800" y="1709738"/>
            <a:ext cx="8636000" cy="285273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s-MX" dirty="0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0D2B92-01CD-1F1D-5A77-05C4B8580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5800" y="4589463"/>
            <a:ext cx="8636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 dirty="0"/>
              <a:t>Haga clic para modificar los estilos de texto del patrón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A9D919EB-039B-BF9C-F5AF-BE45595877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4"/>
          <a:stretch>
            <a:fillRect/>
          </a:stretch>
        </p:blipFill>
        <p:spPr bwMode="auto">
          <a:xfrm>
            <a:off x="9418955" y="88247"/>
            <a:ext cx="2633345" cy="7651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04860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chas 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372BD6D5-8911-A1D4-00A2-B7011C9782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87" y="7393"/>
            <a:ext cx="12189913" cy="685682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A5A9B30-0751-FC4B-50EC-C6C3A02FC8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35640" y="3428998"/>
            <a:ext cx="6900710" cy="2781300"/>
          </a:xfrm>
        </p:spPr>
        <p:txBody>
          <a:bodyPr anchor="ctr"/>
          <a:lstStyle>
            <a:lvl1pPr algn="ctr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s-MX" dirty="0"/>
              <a:t>Muchas gracias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A249C14-3F88-3755-6258-4A97CE30AC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4"/>
          <a:stretch>
            <a:fillRect/>
          </a:stretch>
        </p:blipFill>
        <p:spPr bwMode="auto">
          <a:xfrm>
            <a:off x="4535640" y="1090610"/>
            <a:ext cx="6648928" cy="19319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75415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338D0E9D-8DD0-8267-2916-06CEB88F76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E9A6619-C854-E30E-5A1E-451422B09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2840"/>
            <a:ext cx="69850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MX" dirty="0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36E2BF-82CA-9297-4AD2-BA29632DEF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89100"/>
            <a:ext cx="5181600" cy="4888695"/>
          </a:xfrm>
        </p:spPr>
        <p:txBody>
          <a:bodyPr/>
          <a:lstStyle/>
          <a:p>
            <a:pPr lvl="0"/>
            <a:r>
              <a:rPr lang="es-MX" dirty="0"/>
              <a:t>Haga clic para modificar los estilos de texto del patrón</a:t>
            </a:r>
          </a:p>
          <a:p>
            <a:pPr lvl="1"/>
            <a:r>
              <a:rPr lang="es-MX" dirty="0"/>
              <a:t>Segundo nivel</a:t>
            </a:r>
          </a:p>
          <a:p>
            <a:pPr lvl="2"/>
            <a:r>
              <a:rPr lang="es-MX" dirty="0"/>
              <a:t>Tercer nivel</a:t>
            </a:r>
          </a:p>
          <a:p>
            <a:pPr lvl="3"/>
            <a:r>
              <a:rPr lang="es-MX" dirty="0"/>
              <a:t>Cuarto nivel</a:t>
            </a:r>
          </a:p>
          <a:p>
            <a:pPr lvl="4"/>
            <a:r>
              <a:rPr lang="es-MX" dirty="0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84C73B-8BFC-832B-7DFD-37389220D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9100"/>
            <a:ext cx="5181600" cy="4888695"/>
          </a:xfrm>
        </p:spPr>
        <p:txBody>
          <a:bodyPr/>
          <a:lstStyle/>
          <a:p>
            <a:pPr lvl="0"/>
            <a:r>
              <a:rPr lang="es-MX" dirty="0"/>
              <a:t>Haga clic para modificar los estilos de texto del patrón</a:t>
            </a:r>
          </a:p>
          <a:p>
            <a:pPr lvl="1"/>
            <a:r>
              <a:rPr lang="es-MX" dirty="0"/>
              <a:t>Segundo nivel</a:t>
            </a:r>
          </a:p>
          <a:p>
            <a:pPr lvl="2"/>
            <a:r>
              <a:rPr lang="es-MX" dirty="0"/>
              <a:t>Tercer nivel</a:t>
            </a:r>
          </a:p>
          <a:p>
            <a:pPr lvl="3"/>
            <a:r>
              <a:rPr lang="es-MX" dirty="0"/>
              <a:t>Cuarto nivel</a:t>
            </a:r>
          </a:p>
          <a:p>
            <a:pPr lvl="4"/>
            <a:r>
              <a:rPr lang="es-MX" dirty="0"/>
              <a:t>Quinto nivel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3B10F96-258A-85AC-4050-27DA31B6BC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4"/>
          <a:stretch>
            <a:fillRect/>
          </a:stretch>
        </p:blipFill>
        <p:spPr bwMode="auto">
          <a:xfrm>
            <a:off x="9482455" y="151747"/>
            <a:ext cx="2633345" cy="7651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01282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4DFA58E4-1BCC-B32F-2C94-A1E1AB0254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A13353F-E593-A259-8C30-E2634B530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2055" y="142245"/>
            <a:ext cx="69342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MX" dirty="0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C20C078-C85C-F99D-2E9F-BB2977A88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3575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 dirty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A3BA592-3D31-1E73-1844-9DE13C14B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459666"/>
            <a:ext cx="5157787" cy="4106233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437E8A4-BF5D-7B28-15E5-D997B63CF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3575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AC9BA88-E5FF-E4F2-0B63-FEAD0B8DBE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459667"/>
            <a:ext cx="5183188" cy="410623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600BE3E-58AA-243E-D6EB-638A3BD877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4"/>
          <a:stretch>
            <a:fillRect/>
          </a:stretch>
        </p:blipFill>
        <p:spPr bwMode="auto">
          <a:xfrm>
            <a:off x="9482455" y="12047"/>
            <a:ext cx="2633345" cy="7651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00970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B9BAC5-00D6-50EA-BF30-07B6032C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483431D-384E-20BD-6DFE-10C61C3F00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71050"/>
          <a:stretch>
            <a:fillRect/>
          </a:stretch>
        </p:blipFill>
        <p:spPr>
          <a:xfrm>
            <a:off x="0" y="4872624"/>
            <a:ext cx="12192000" cy="198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279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8604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 Lum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66232AD-736F-038D-1586-827A0AA494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71050"/>
          <a:stretch>
            <a:fillRect/>
          </a:stretch>
        </p:blipFill>
        <p:spPr>
          <a:xfrm>
            <a:off x="0" y="4872624"/>
            <a:ext cx="12192000" cy="198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151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31D0458-2441-E566-FA78-281299EA5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E85CFB-29F3-DDAE-05B4-19C85E28F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054E9F-F290-BC87-DD88-1F6C5CE80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39B685-68F0-3346-B9F2-42DD808E3A64}" type="datetimeFigureOut">
              <a:rPr lang="es-MX" smtClean="0"/>
              <a:t>13/06/2025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2B67F1-F0D7-62D4-4E64-3EBEA228D0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D063BC-EB5B-73CA-6DCB-4504420BF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2A3C6E-9328-2245-A9EA-214CD113D8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64138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8" r:id="rId4"/>
    <p:sldLayoutId id="2147483652" r:id="rId5"/>
    <p:sldLayoutId id="2147483653" r:id="rId6"/>
    <p:sldLayoutId id="2147483654" r:id="rId7"/>
    <p:sldLayoutId id="2147483655" r:id="rId8"/>
    <p:sldLayoutId id="2147483659" r:id="rId9"/>
    <p:sldLayoutId id="2147483660" r:id="rId10"/>
    <p:sldLayoutId id="2147483656" r:id="rId11"/>
    <p:sldLayoutId id="214748365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147F-9C34-D377-21DD-9A0B84196F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MX" noProof="0"/>
              <a:t>Sobre </a:t>
            </a:r>
            <a:r>
              <a:rPr lang="es-MX"/>
              <a:t>Hitos</a:t>
            </a:r>
            <a:r>
              <a:rPr lang="es-MX" noProof="0"/>
              <a:t>, Productos, Tareas, Etapas</a:t>
            </a:r>
            <a:r>
              <a:rPr lang="es-MX"/>
              <a:t> y Entregables</a:t>
            </a:r>
            <a:endParaRPr lang="es-MX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68C761-3141-BBAB-3A24-A2C0CAEF67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721070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4AF57-4614-AAC3-2C5C-7B9FFA7C9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noProof="0"/>
              <a:t>Entregables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794A4-B759-1C29-E0E7-1DE134BF1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MX" noProof="0"/>
              <a:t>Los entregables de proyecto deben de ser realizados siguiendo los formatos plantilla </a:t>
            </a:r>
            <a:r>
              <a:rPr lang="es-MX">
                <a:ea typeface="+mn-lt"/>
                <a:cs typeface="+mn-lt"/>
              </a:rPr>
              <a:t>establecidos al inicio del proyecto o preexistentes en la empresa respetando</a:t>
            </a:r>
            <a:r>
              <a:rPr lang="es-MX" noProof="0"/>
              <a:t> los colores y logos del cliente</a:t>
            </a:r>
            <a:r>
              <a:rPr lang="es-MX"/>
              <a:t> </a:t>
            </a:r>
            <a:r>
              <a:rPr lang="es-MX" noProof="0"/>
              <a:t> su imagen institucional y, donde aplicable, políticas de redacción.</a:t>
            </a:r>
          </a:p>
          <a:p>
            <a:r>
              <a:rPr lang="es-MX" noProof="0"/>
              <a:t>También se deberán de respetar l</a:t>
            </a:r>
            <a:r>
              <a:rPr lang="es-MX"/>
              <a:t>as políticas de redacción de </a:t>
            </a:r>
            <a:r>
              <a:rPr lang="es-MX" err="1"/>
              <a:t>Lúmina</a:t>
            </a:r>
            <a:r>
              <a:rPr lang="es-MX"/>
              <a:t> Consultores como son descritas en los documentos del canal general, así como seguir las reglas de nombrado de archivos en el repositorio de Lúmina.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93748-0E94-AA6A-45F1-EA867FE1D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329213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85ED-361B-A292-1DFE-FF2B6E67C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noProof="0"/>
              <a:t>Entregables Mensuales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C7A7A-1297-5493-EBCD-6C3DB10CC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endParaRPr lang="es-MX" noProof="0"/>
          </a:p>
          <a:p>
            <a:r>
              <a:rPr lang="es-MX" noProof="0"/>
              <a:t>Reporte mensual de actividades realizadas por Proyecto.</a:t>
            </a:r>
          </a:p>
          <a:p>
            <a:pPr lvl="1"/>
            <a:r>
              <a:rPr lang="es-MX"/>
              <a:t>Reuniones marcadas en el calendario</a:t>
            </a:r>
          </a:p>
          <a:p>
            <a:pPr lvl="1"/>
            <a:r>
              <a:rPr lang="es-MX"/>
              <a:t>Minutas (asistencia y acuerdos) y listas de asistencia de estas.</a:t>
            </a:r>
          </a:p>
          <a:p>
            <a:r>
              <a:rPr lang="es-MX" noProof="0"/>
              <a:t>Documento de avance de proyectos.</a:t>
            </a:r>
          </a:p>
          <a:p>
            <a:pPr lvl="1"/>
            <a:r>
              <a:rPr lang="es-MX" noProof="0"/>
              <a:t>Este se realiza de acuerdo </a:t>
            </a:r>
            <a:r>
              <a:rPr lang="es-MX"/>
              <a:t>con</a:t>
            </a:r>
            <a:r>
              <a:rPr lang="es-MX" noProof="0"/>
              <a:t> la etapa en la que se encuentra el proyecto.</a:t>
            </a:r>
          </a:p>
          <a:p>
            <a:r>
              <a:rPr lang="es-MX" noProof="0"/>
              <a:t>Evidencia de actividades y documentos de trabajo.</a:t>
            </a:r>
          </a:p>
          <a:p>
            <a:r>
              <a:rPr lang="es-MX" noProof="0"/>
              <a:t>Productos entregables parciales, preliminares, o finales generados.</a:t>
            </a:r>
          </a:p>
          <a:p>
            <a:r>
              <a:rPr lang="es-MX" noProof="0"/>
              <a:t>(Dic 2025) Informe final del avance y la ejecución del proyecto.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D327E-5650-3A6D-F82E-E6E6556DD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266518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3147D1-A317-21A5-C96F-D171581E5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46" y="822960"/>
            <a:ext cx="9736405" cy="837282"/>
          </a:xfrm>
        </p:spPr>
        <p:txBody>
          <a:bodyPr/>
          <a:lstStyle/>
          <a:p>
            <a:r>
              <a:rPr lang="es-MX"/>
              <a:t>Calendario de entregables.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B705A0-DBE5-4C5B-5588-76720AA70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846" y="1884397"/>
            <a:ext cx="10650308" cy="487362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s-MX" dirty="0"/>
              <a:t>Todos los lunes se requiere sesión de seguimiento de todos los proyectos, la sesión se realizará en modalidad SCRUM, de cada proyecto responderemos las siguientes preguntas:</a:t>
            </a:r>
          </a:p>
          <a:p>
            <a:pPr lvl="1"/>
            <a:r>
              <a:rPr lang="es-MX" dirty="0"/>
              <a:t>¿qué hiciste la semana pasada?</a:t>
            </a:r>
          </a:p>
          <a:p>
            <a:pPr lvl="1"/>
            <a:r>
              <a:rPr lang="es-MX" dirty="0"/>
              <a:t>¿qué vas a hacer esta semana?</a:t>
            </a:r>
          </a:p>
          <a:p>
            <a:pPr lvl="1"/>
            <a:r>
              <a:rPr lang="es-MX" dirty="0"/>
              <a:t>¿existe algún impedimento para que avances el trabajo de esta semana?</a:t>
            </a:r>
          </a:p>
          <a:p>
            <a:r>
              <a:rPr lang="es-MX" dirty="0"/>
              <a:t>A partir del mes de </a:t>
            </a:r>
            <a:r>
              <a:rPr lang="es-MX" b="1" dirty="0"/>
              <a:t>junio</a:t>
            </a:r>
            <a:r>
              <a:rPr lang="es-MX" dirty="0"/>
              <a:t>, la respuesta a las 3 preguntas se deberán responder desde la pantalla de Planner en MS Teams.</a:t>
            </a:r>
          </a:p>
          <a:p>
            <a:r>
              <a:rPr lang="es-MX" dirty="0"/>
              <a:t>El </a:t>
            </a:r>
            <a:r>
              <a:rPr lang="es-MX" b="1" dirty="0"/>
              <a:t>corte de información </a:t>
            </a:r>
            <a:r>
              <a:rPr lang="es-MX" dirty="0"/>
              <a:t>mensual para presentación de entregables a Tesorería, se llevará a cabo todos los </a:t>
            </a:r>
            <a:r>
              <a:rPr lang="es-MX" b="1" dirty="0"/>
              <a:t>días 25 de cada </a:t>
            </a:r>
            <a:r>
              <a:rPr lang="es-MX" dirty="0"/>
              <a:t>mes a partir de junio, excepto mayo que lo haremos el 26, octubre que lo vamos a realizar el día 24 y el mes de diciembre el día 19.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34038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CEE81-B0F2-EF00-5938-12F33CC25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Bubble</a:t>
            </a:r>
            <a:r>
              <a:rPr lang="es-MX" dirty="0"/>
              <a:t> Plan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5A99F-185E-0D0D-B5DC-23E70F1FD84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err="1"/>
              <a:t>Bubble</a:t>
            </a:r>
            <a:r>
              <a:rPr lang="es-MX" dirty="0"/>
              <a:t> Plan se va a utilizar para elaborar un plan general a largo plazo y de alto nivel; Este plan solo va a contener productos e hitos.</a:t>
            </a:r>
          </a:p>
          <a:p>
            <a:endParaRPr lang="es-MX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624465-1CDA-81CE-F6E4-9BAAEC18406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009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A7EDA-1FFA-041C-EFC5-686D255FC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noProof="0"/>
              <a:t>Hito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49B3A-8620-BA1D-92D5-CC6CB5534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noProof="0"/>
              <a:t>Hito</a:t>
            </a:r>
          </a:p>
          <a:p>
            <a:endParaRPr lang="es-MX" noProof="0"/>
          </a:p>
          <a:p>
            <a:r>
              <a:rPr lang="es-MX" noProof="0"/>
              <a:t>Evento o acción que marca un cambio o etapa significativa en un proyecto, proceso o contexto; </a:t>
            </a:r>
          </a:p>
          <a:p>
            <a:r>
              <a:rPr lang="es-MX" noProof="0"/>
              <a:t>Los hitos son eventos específicos sin duración, evaluables a partir de un entregable relacionado.</a:t>
            </a:r>
          </a:p>
          <a:p>
            <a:r>
              <a:rPr lang="es-MX" noProof="0"/>
              <a:t>Cuando se cierra una etapa para entrar a la siguiente, por ejemplo, se puede considerar como un hito.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5DC6B2A-899C-1C4B-ED94-952BC156E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191452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F6977-782C-918E-7328-57982CAC1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noProof="0"/>
              <a:t>Etapas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4779D-D7FB-6215-12B4-5514A1D94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MX" noProof="0"/>
              <a:t>Las etapas de un proyecto caracterizan la naturaleza del trabajo que se realiza, los productos producidos, y el hito próximo por el que se está trabajando.</a:t>
            </a:r>
          </a:p>
          <a:p>
            <a:r>
              <a:rPr lang="es-MX" noProof="0"/>
              <a:t>El contrato de servicio de la empresa considera las siguientes etapas para todos los proyectos:</a:t>
            </a:r>
          </a:p>
          <a:p>
            <a:pPr marL="514350" indent="-514350">
              <a:buFont typeface="+mj-lt"/>
              <a:buAutoNum type="arabicPeriod"/>
            </a:pPr>
            <a:r>
              <a:rPr lang="es-MX" noProof="0"/>
              <a:t>Diagnostico</a:t>
            </a:r>
          </a:p>
          <a:p>
            <a:pPr marL="514350" indent="-514350">
              <a:buFont typeface="+mj-lt"/>
              <a:buAutoNum type="arabicPeriod"/>
            </a:pPr>
            <a:r>
              <a:rPr lang="es-MX" noProof="0"/>
              <a:t>Estudios Básicos Complementarios</a:t>
            </a:r>
          </a:p>
          <a:p>
            <a:pPr marL="514350" indent="-514350">
              <a:buFont typeface="+mj-lt"/>
              <a:buAutoNum type="arabicPeriod"/>
            </a:pPr>
            <a:r>
              <a:rPr lang="es-MX" noProof="0"/>
              <a:t>Diseño</a:t>
            </a:r>
          </a:p>
          <a:p>
            <a:pPr marL="514350" indent="-514350">
              <a:buFont typeface="+mj-lt"/>
              <a:buAutoNum type="arabicPeriod"/>
            </a:pPr>
            <a:r>
              <a:rPr lang="es-MX" noProof="0"/>
              <a:t>Programación y Presupuestación</a:t>
            </a:r>
          </a:p>
          <a:p>
            <a:pPr marL="514350" indent="-514350">
              <a:buFont typeface="+mj-lt"/>
              <a:buAutoNum type="arabicPeriod"/>
            </a:pPr>
            <a:r>
              <a:rPr lang="es-MX" noProof="0"/>
              <a:t>Ejecución</a:t>
            </a:r>
          </a:p>
          <a:p>
            <a:pPr marL="514350" indent="-514350">
              <a:buFont typeface="+mj-lt"/>
              <a:buAutoNum type="arabicPeriod"/>
            </a:pPr>
            <a:r>
              <a:rPr lang="es-MX" noProof="0"/>
              <a:t>Monitoreo</a:t>
            </a:r>
          </a:p>
          <a:p>
            <a:pPr marL="514350" indent="-514350">
              <a:buFont typeface="+mj-lt"/>
              <a:buAutoNum type="arabicPeriod"/>
            </a:pPr>
            <a:r>
              <a:rPr lang="es-MX" noProof="0"/>
              <a:t>Evaluación</a:t>
            </a:r>
          </a:p>
          <a:p>
            <a:r>
              <a:rPr lang="es-MX" noProof="0"/>
              <a:t>Todos los productos a desarrollar deberán corresponder a dichas etapas.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D2E58-5D3B-E81D-AE5E-9A0861CA5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530898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A1865-234E-03F1-A0B3-E6DC890A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noProof="0"/>
              <a:t>Producto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3217A-7AEC-B41B-70DB-E8A435760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MX" noProof="0"/>
              <a:t>Producto</a:t>
            </a:r>
          </a:p>
          <a:p>
            <a:pPr lvl="1"/>
            <a:r>
              <a:rPr lang="es-MX" noProof="0"/>
              <a:t>Evidencia material producida a partir del trabajo realizado.</a:t>
            </a:r>
          </a:p>
          <a:p>
            <a:pPr lvl="1"/>
            <a:r>
              <a:rPr lang="es-MX" noProof="0"/>
              <a:t>Los productos que se esperan dependerán de en </a:t>
            </a:r>
            <a:r>
              <a:rPr lang="es-MX"/>
              <a:t>qué</a:t>
            </a:r>
            <a:r>
              <a:rPr lang="es-MX" noProof="0"/>
              <a:t> etapa se encuentra el proyecto.</a:t>
            </a:r>
          </a:p>
          <a:p>
            <a:pPr lvl="1"/>
            <a:r>
              <a:rPr lang="es-MX" noProof="0"/>
              <a:t>Los productos que deben de ser desarrollados en el proyecto pueden ser producidos por el equipo de trabajo del proyecto o por terceros.</a:t>
            </a:r>
          </a:p>
          <a:p>
            <a:endParaRPr lang="es-MX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DAC964-BD05-2B0A-08ED-9F583C2592B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97694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C433-2726-6042-BB85-75C0A2F57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i="1"/>
              <a:t>Quick </a:t>
            </a:r>
            <a:r>
              <a:rPr lang="es-MX" i="1" err="1"/>
              <a:t>Wins</a:t>
            </a:r>
            <a:r>
              <a:rPr lang="es-MX"/>
              <a:t> </a:t>
            </a:r>
            <a:br>
              <a:rPr lang="es-MX"/>
            </a:br>
            <a:r>
              <a:rPr lang="es-MX"/>
              <a:t>Ganancias Rápidas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11BAD-82EC-91EC-910B-2D4F4A061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s-MX" dirty="0"/>
              <a:t>Las </a:t>
            </a:r>
            <a:r>
              <a:rPr lang="es-MX" i="1" dirty="0"/>
              <a:t>Quick </a:t>
            </a:r>
            <a:r>
              <a:rPr lang="es-MX" i="1" dirty="0" err="1"/>
              <a:t>Wins</a:t>
            </a:r>
            <a:r>
              <a:rPr lang="es-MX" i="1" dirty="0"/>
              <a:t> </a:t>
            </a:r>
            <a:r>
              <a:rPr lang="es-MX" dirty="0"/>
              <a:t>se refiere a mejoras que producen resultados rápidos que el equipo consultor detecta en los procesos de asesoría, gestión, y seguimiento que hacemos.</a:t>
            </a:r>
            <a:endParaRPr lang="en-US" dirty="0"/>
          </a:p>
          <a:p>
            <a:r>
              <a:rPr lang="es-MX" dirty="0"/>
              <a:t>Estas mejoras son visibles, de rápida aplicación, y brindan un efecto positivo para el proyecto que el equipo está trabajando.</a:t>
            </a:r>
          </a:p>
          <a:p>
            <a:r>
              <a:rPr lang="es-MX" dirty="0"/>
              <a:t>Todas las etapas del proyecto pueden tener </a:t>
            </a:r>
            <a:r>
              <a:rPr lang="es-MX" i="1" dirty="0"/>
              <a:t>Quick </a:t>
            </a:r>
            <a:r>
              <a:rPr lang="es-MX" i="1" dirty="0" err="1"/>
              <a:t>Wins</a:t>
            </a:r>
            <a:r>
              <a:rPr lang="es-MX" dirty="0"/>
              <a:t> como producto.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81304-74C3-D0A0-CA0E-51767C2D6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49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1069B-A946-1BA2-B6F6-A305FF59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noProof="0"/>
              <a:t>Forma de Trabajo con </a:t>
            </a:r>
            <a:r>
              <a:rPr lang="es-MX" noProof="0" err="1"/>
              <a:t>Bubble</a:t>
            </a:r>
            <a:endParaRPr lang="es-MX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15798-2510-0ACA-3CF8-5D6BE3975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s-MX" noProof="0"/>
              <a:t>El plan general de cada proyecto se utiliza para mostrar un panorama general del alcance y trabajo necesario que debe de lograr el equipo consultor.</a:t>
            </a:r>
          </a:p>
          <a:p>
            <a:r>
              <a:rPr lang="es-MX" noProof="0"/>
              <a:t>A partir de los productos descritos en el plan general se crean tareas en </a:t>
            </a:r>
            <a:r>
              <a:rPr lang="es-MX" noProof="0" err="1"/>
              <a:t>Planner</a:t>
            </a:r>
            <a:r>
              <a:rPr lang="es-MX" noProof="0"/>
              <a:t> que detallan la ruta para el desarrollo del producto</a:t>
            </a:r>
            <a:r>
              <a:rPr lang="es-MX"/>
              <a:t> en iteraciones semanales.</a:t>
            </a:r>
            <a:endParaRPr lang="es-MX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E86485-1472-FE37-C61A-E29C0EE52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562318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29434-E643-7A68-9EED-A0176CAAF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noProof="0"/>
              <a:t>Tareas en Planner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50FA7-D8CD-1AB0-A959-1C1C374BE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s-MX" noProof="0"/>
              <a:t>En </a:t>
            </a:r>
            <a:r>
              <a:rPr lang="es-MX" noProof="0" err="1"/>
              <a:t>Planner</a:t>
            </a:r>
            <a:r>
              <a:rPr lang="es-MX" noProof="0"/>
              <a:t> se llevará el seguimiento del mínimo de tareas necesarias para desarrollar los productos identificados en el plan general.</a:t>
            </a:r>
          </a:p>
          <a:p>
            <a:r>
              <a:rPr lang="es-MX" noProof="0"/>
              <a:t>El consultor coordinador va a asignar y planear las tareas del equipo </a:t>
            </a:r>
            <a:r>
              <a:rPr lang="es-MX"/>
              <a:t>para semana</a:t>
            </a:r>
            <a:r>
              <a:rPr lang="es-MX" noProof="0"/>
              <a:t>, asignando hasta 40 horas de esfuerzo a los miembros del equipo.</a:t>
            </a:r>
          </a:p>
          <a:p>
            <a:r>
              <a:rPr lang="es-MX"/>
              <a:t>Cuando la tarea se considera que es de 80 horas, se define el alcance a obtener de la primera semana (criterio de terminado).</a:t>
            </a:r>
            <a:endParaRPr lang="es-MX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35797-4812-234D-0990-CFBB1BA30A7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309592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7E0EC-B4BF-0A78-B240-56BDAFB9A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noProof="0"/>
              <a:t>Tareas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A737D-4010-A7CB-56B6-D6665FB59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s-MX"/>
              <a:t>Registro de las</a:t>
            </a:r>
            <a:r>
              <a:rPr lang="es-MX" noProof="0"/>
              <a:t> tareas en </a:t>
            </a:r>
            <a:r>
              <a:rPr lang="es-MX" noProof="0" err="1"/>
              <a:t>Planner</a:t>
            </a:r>
            <a:r>
              <a:rPr lang="es-MX" noProof="0"/>
              <a:t>:</a:t>
            </a:r>
          </a:p>
          <a:p>
            <a:pPr marL="514350" indent="-514350">
              <a:buFont typeface="Aptos Display" panose="02110004020202020204"/>
              <a:buAutoNum type="arabicPeriod"/>
            </a:pPr>
            <a:r>
              <a:rPr lang="es-MX" noProof="0"/>
              <a:t>Deben de estar correctamente catalogadas por proyecto y etapa con etiquetas.</a:t>
            </a:r>
          </a:p>
          <a:p>
            <a:pPr marL="514350" indent="-514350">
              <a:buAutoNum type="arabicPeriod"/>
            </a:pPr>
            <a:r>
              <a:rPr lang="es-MX" noProof="0"/>
              <a:t>Las tareas deben de describir una acción en la </a:t>
            </a:r>
            <a:r>
              <a:rPr lang="es-MX" noProof="0" err="1"/>
              <a:t>readacción</a:t>
            </a:r>
            <a:r>
              <a:rPr lang="es-MX" noProof="0"/>
              <a:t> de la tarea (diseñar, documentar, elaborar).</a:t>
            </a:r>
          </a:p>
          <a:p>
            <a:pPr marL="514350" indent="-514350">
              <a:buAutoNum type="arabicPeriod"/>
            </a:pPr>
            <a:r>
              <a:rPr lang="es-MX" noProof="0"/>
              <a:t>Deben de tener un criterio de terminado.</a:t>
            </a:r>
          </a:p>
          <a:p>
            <a:pPr marL="514350" indent="-514350">
              <a:buAutoNum type="arabicPeriod"/>
            </a:pPr>
            <a:r>
              <a:rPr lang="es-MX"/>
              <a:t>Todas tareas que se mueven al depósito de "En progreso"</a:t>
            </a:r>
          </a:p>
          <a:p>
            <a:pPr marL="971550" lvl="1">
              <a:buFont typeface="Courier New" panose="020B0604020202020204" pitchFamily="34" charset="0"/>
              <a:buChar char="o"/>
            </a:pPr>
            <a:r>
              <a:rPr lang="es-MX" noProof="0"/>
              <a:t>Deben de tener </a:t>
            </a:r>
            <a:r>
              <a:rPr lang="es-MX"/>
              <a:t>asignado el </a:t>
            </a:r>
            <a:r>
              <a:rPr lang="es-MX" noProof="0"/>
              <a:t>responsable de la tarea.</a:t>
            </a:r>
            <a:endParaRPr lang="es-MX"/>
          </a:p>
          <a:p>
            <a:pPr marL="971550" lvl="1">
              <a:buFont typeface="Courier New" panose="020B0604020202020204" pitchFamily="34" charset="0"/>
              <a:buChar char="o"/>
            </a:pPr>
            <a:r>
              <a:rPr lang="es-MX" noProof="0"/>
              <a:t>Deben de tener </a:t>
            </a:r>
            <a:r>
              <a:rPr lang="es-MX"/>
              <a:t>al menos</a:t>
            </a:r>
            <a:r>
              <a:rPr lang="es-MX" noProof="0"/>
              <a:t> fecha de finalización correspondiente al trabajo </a:t>
            </a:r>
            <a:r>
              <a:rPr lang="es-MX"/>
              <a:t>que se debe desarrollar</a:t>
            </a:r>
            <a:r>
              <a:rPr lang="es-MX" noProof="0"/>
              <a:t> en la semana.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DE8E22-A4BD-8D72-A243-54AE6B62D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2343801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Lúmina Paleta de colores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00509E"/>
      </a:accent1>
      <a:accent2>
        <a:srgbClr val="ACE3F4"/>
      </a:accent2>
      <a:accent3>
        <a:srgbClr val="1DA0F0"/>
      </a:accent3>
      <a:accent4>
        <a:srgbClr val="FADA06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85bd93d-7a74-4183-af36-78b691c1dab9">
      <Terms xmlns="http://schemas.microsoft.com/office/infopath/2007/PartnerControls"/>
    </lcf76f155ced4ddcb4097134ff3c332f>
    <TaxCatchAll xmlns="cf9baaab-1d99-4e24-bc8e-126bdff83251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6AF9FB0E084314A8A1A3F0314E82D69" ma:contentTypeVersion="16" ma:contentTypeDescription="Crear nuevo documento." ma:contentTypeScope="" ma:versionID="3c196e58d16b2a10d488e865e93ab8fd">
  <xsd:schema xmlns:xsd="http://www.w3.org/2001/XMLSchema" xmlns:xs="http://www.w3.org/2001/XMLSchema" xmlns:p="http://schemas.microsoft.com/office/2006/metadata/properties" xmlns:ns2="785bd93d-7a74-4183-af36-78b691c1dab9" xmlns:ns3="cf9baaab-1d99-4e24-bc8e-126bdff83251" targetNamespace="http://schemas.microsoft.com/office/2006/metadata/properties" ma:root="true" ma:fieldsID="b11768fc3e43a75ed45ca4b3f7cbc001" ns2:_="" ns3:_="">
    <xsd:import namespace="785bd93d-7a74-4183-af36-78b691c1dab9"/>
    <xsd:import namespace="cf9baaab-1d99-4e24-bc8e-126bdff832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bd93d-7a74-4183-af36-78b691c1da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e98f3b13-d00a-4cba-bad1-7e0f8d4e8fa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9baaab-1d99-4e24-bc8e-126bdff83251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cdca651a-f9e3-45f0-8db6-d077f80307bf}" ma:internalName="TaxCatchAll" ma:showField="CatchAllData" ma:web="cf9baaab-1d99-4e24-bc8e-126bdff832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62BCC03-720F-4258-A8F0-11CCAB80C9AA}">
  <ds:schemaRefs>
    <ds:schemaRef ds:uri="http://schemas.microsoft.com/office/2006/metadata/properties"/>
    <ds:schemaRef ds:uri="http://schemas.microsoft.com/office/infopath/2007/PartnerControls"/>
    <ds:schemaRef ds:uri="785bd93d-7a74-4183-af36-78b691c1dab9"/>
    <ds:schemaRef ds:uri="cf9baaab-1d99-4e24-bc8e-126bdff83251"/>
  </ds:schemaRefs>
</ds:datastoreItem>
</file>

<file path=customXml/itemProps2.xml><?xml version="1.0" encoding="utf-8"?>
<ds:datastoreItem xmlns:ds="http://schemas.openxmlformats.org/officeDocument/2006/customXml" ds:itemID="{8055C90E-FF64-4573-A668-8DE892A243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EFF83E0-C6BF-4300-9783-90A33649B664}"/>
</file>

<file path=docProps/app.xml><?xml version="1.0" encoding="utf-8"?>
<Properties xmlns="http://schemas.openxmlformats.org/officeDocument/2006/extended-properties" xmlns:vt="http://schemas.openxmlformats.org/officeDocument/2006/docPropsVTypes">
  <TotalTime>6055</TotalTime>
  <Words>812</Words>
  <Application>Microsoft Office PowerPoint</Application>
  <PresentationFormat>Widescreen</PresentationFormat>
  <Paragraphs>64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Courier New</vt:lpstr>
      <vt:lpstr>Tema de Office</vt:lpstr>
      <vt:lpstr>Sobre Hitos, Productos, Tareas, Etapas y Entregables</vt:lpstr>
      <vt:lpstr>Bubble Plan </vt:lpstr>
      <vt:lpstr>Hito</vt:lpstr>
      <vt:lpstr>Etapas</vt:lpstr>
      <vt:lpstr>Producto</vt:lpstr>
      <vt:lpstr>Quick Wins  Ganancias Rápidas</vt:lpstr>
      <vt:lpstr>Forma de Trabajo con Bubble</vt:lpstr>
      <vt:lpstr>Tareas en Planner</vt:lpstr>
      <vt:lpstr>Tareas</vt:lpstr>
      <vt:lpstr>Entregables</vt:lpstr>
      <vt:lpstr>Entregables Mensuales</vt:lpstr>
      <vt:lpstr>Calendario de entregables.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Francisco J Altamira</dc:creator>
  <cp:lastModifiedBy>Roque Work Email</cp:lastModifiedBy>
  <cp:revision>6</cp:revision>
  <dcterms:created xsi:type="dcterms:W3CDTF">2025-05-30T19:19:26Z</dcterms:created>
  <dcterms:modified xsi:type="dcterms:W3CDTF">2025-06-13T21:13:09Z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0x010100B6AF9FB0E084314A8A1A3F0314E82D69</vt:lpwstr>
  </property>
  <property fmtid="{D5CDD505-2E9C-101B-9397-08002B2CF9AE}" pid="3" name="xd_ProgID">
    <vt:lpwstr/>
  </property>
  <property fmtid="{D5CDD505-2E9C-101B-9397-08002B2CF9AE}" pid="4" name="MediaServiceImageTags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bool>false</vt:bool>
  </property>
</Properties>
</file>

<file path=docProps/thumbnail.jpeg>
</file>